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326" r:id="rId3"/>
    <p:sldId id="334" r:id="rId4"/>
    <p:sldId id="335" r:id="rId5"/>
    <p:sldId id="322" r:id="rId6"/>
    <p:sldId id="311" r:id="rId7"/>
    <p:sldId id="278" r:id="rId8"/>
    <p:sldId id="279" r:id="rId9"/>
    <p:sldId id="280" r:id="rId10"/>
    <p:sldId id="281" r:id="rId11"/>
    <p:sldId id="282" r:id="rId12"/>
    <p:sldId id="283" r:id="rId13"/>
    <p:sldId id="305" r:id="rId14"/>
    <p:sldId id="304" r:id="rId15"/>
    <p:sldId id="303" r:id="rId16"/>
    <p:sldId id="286" r:id="rId17"/>
    <p:sldId id="313" r:id="rId18"/>
    <p:sldId id="287" r:id="rId19"/>
    <p:sldId id="288" r:id="rId20"/>
    <p:sldId id="289" r:id="rId21"/>
    <p:sldId id="290" r:id="rId22"/>
    <p:sldId id="291" r:id="rId23"/>
    <p:sldId id="327" r:id="rId24"/>
    <p:sldId id="329" r:id="rId25"/>
    <p:sldId id="330" r:id="rId26"/>
    <p:sldId id="331" r:id="rId27"/>
    <p:sldId id="332" r:id="rId28"/>
    <p:sldId id="328" r:id="rId29"/>
    <p:sldId id="296" r:id="rId30"/>
    <p:sldId id="297" r:id="rId31"/>
    <p:sldId id="307" r:id="rId32"/>
    <p:sldId id="299" r:id="rId33"/>
    <p:sldId id="300" r:id="rId34"/>
    <p:sldId id="306" r:id="rId35"/>
    <p:sldId id="324" r:id="rId36"/>
    <p:sldId id="320" r:id="rId37"/>
    <p:sldId id="319" r:id="rId38"/>
    <p:sldId id="318" r:id="rId39"/>
    <p:sldId id="315" r:id="rId40"/>
    <p:sldId id="316" r:id="rId41"/>
    <p:sldId id="325" r:id="rId42"/>
    <p:sldId id="33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D60093"/>
    <a:srgbClr val="99CC00"/>
    <a:srgbClr val="000000"/>
    <a:srgbClr val="DDDDDD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94660"/>
  </p:normalViewPr>
  <p:slideViewPr>
    <p:cSldViewPr>
      <p:cViewPr varScale="1">
        <p:scale>
          <a:sx n="87" d="100"/>
          <a:sy n="87" d="100"/>
        </p:scale>
        <p:origin x="-11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rosopis%20paper%207.2.2013\forest%20cover%20pi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layout/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63466800692514"/>
          <c:y val="0"/>
          <c:w val="0.819372172893281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Forest Area %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9933FF"/>
              </a:solidFill>
            </c:spPr>
          </c:dPt>
          <c:dPt>
            <c:idx val="3"/>
            <c:bubble3D val="0"/>
            <c:explosion val="9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3399"/>
              </a:solidFill>
            </c:spPr>
          </c:dPt>
          <c:dPt>
            <c:idx val="5"/>
            <c:bubble3D val="0"/>
            <c:spPr>
              <a:solidFill>
                <a:srgbClr val="66FF33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7343781546537448E-2"/>
                  <c:y val="-5.586058795942146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291994750656754E-2"/>
                  <c:y val="3.7603732135364457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369801130627983"/>
                  <c:y val="-0.1017563086745818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819148936170206E-2"/>
                  <c:y val="-0.10318293272551469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720989421776842E-2"/>
                  <c:y val="-6.554479209835611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893082475267522"/>
                  <c:y val="2.270448168900520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895063597819906E-2"/>
                  <c:y val="-6.582380964134973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Mangrove Forest</c:v>
                </c:pt>
                <c:pt idx="1">
                  <c:v>Tropical Evergreen Forest</c:v>
                </c:pt>
                <c:pt idx="2">
                  <c:v>Mixed Deciduous Forest</c:v>
                </c:pt>
                <c:pt idx="3">
                  <c:v>Dry Forest</c:v>
                </c:pt>
                <c:pt idx="4">
                  <c:v>Deciduous Dipterocarp</c:v>
                </c:pt>
                <c:pt idx="5">
                  <c:v>Hill and Temperate Evergreen</c:v>
                </c:pt>
                <c:pt idx="6">
                  <c:v>Scrub and Grass Land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1.47</c:v>
                </c:pt>
                <c:pt idx="1">
                  <c:v>17.22</c:v>
                </c:pt>
                <c:pt idx="2">
                  <c:v>38.260000000000012</c:v>
                </c:pt>
                <c:pt idx="3">
                  <c:v>9.8000000000000007</c:v>
                </c:pt>
                <c:pt idx="4">
                  <c:v>4.1599999999999975</c:v>
                </c:pt>
                <c:pt idx="5">
                  <c:v>26.88</c:v>
                </c:pt>
                <c:pt idx="6">
                  <c:v>2.2000000000000002</c:v>
                </c:pt>
              </c:numCache>
            </c:numRef>
          </c:val>
        </c:ser>
        <c:ser>
          <c:idx val="1"/>
          <c:order val="1"/>
          <c:cat>
            <c:numRef>
              <c:f>Sheet1!$H$2:$H$3</c:f>
              <c:numCache>
                <c:formatCode>General</c:formatCode>
                <c:ptCount val="2"/>
              </c:numCache>
            </c:numRef>
          </c:cat>
          <c:val>
            <c:numRef>
              <c:f>Sheet1!$I$2:$I$3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1"/>
    </c:legend>
    <c:plotVisOnly val="1"/>
    <c:dispBlanksAs val="zero"/>
    <c:showDLblsOverMax val="1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1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0.48558</cdr:x>
      <cdr:y>0.19436</cdr:y>
    </cdr:from>
    <cdr:to>
      <cdr:x>0.5</cdr:x>
      <cdr:y>0.31579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16200000" flipH="1">
          <a:off x="3178146" y="1425545"/>
          <a:ext cx="703222" cy="1032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0.52128</cdr:x>
      <cdr:y>0.23684</cdr:y>
    </cdr:from>
    <cdr:to>
      <cdr:x>0.56383</cdr:x>
      <cdr:y>0.32895</cdr:y>
    </cdr:to>
    <cdr:sp macro="" textlink="">
      <cdr:nvSpPr>
        <cdr:cNvPr id="5" name="Straight Arrow Connector 4"/>
        <cdr:cNvSpPr/>
      </cdr:nvSpPr>
      <cdr:spPr>
        <a:xfrm xmlns:a="http://schemas.openxmlformats.org/drawingml/2006/main" rot="5400000">
          <a:off x="3619504" y="1485919"/>
          <a:ext cx="533415" cy="3047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0.28283</cdr:x>
      <cdr:y>0.47368</cdr:y>
    </cdr:from>
    <cdr:to>
      <cdr:x>0.33131</cdr:x>
      <cdr:y>0.47396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2133600" y="2743200"/>
          <a:ext cx="365760" cy="15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497E3-C60D-49C8-90B3-7A7506E79B4C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A11A8-795B-4702-97B4-FF797FC53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B749-82FE-4605-BA57-689A0A8FB8E5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723CF-5DB9-48E4-BB29-BB2928916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23CF-5DB9-48E4-BB29-BB29289162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295A-DB70-44AB-AAD5-0745714BF3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23CF-5DB9-48E4-BB29-BB292891629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5488" y="5888038"/>
            <a:ext cx="685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91138" y="6515100"/>
            <a:ext cx="1839912" cy="244475"/>
          </a:xfrm>
        </p:spPr>
        <p:txBody>
          <a:bodyPr/>
          <a:lstStyle>
            <a:lvl1pPr algn="r">
              <a:defRPr b="0" i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174EF2-1E73-4DC2-B79E-492B4FD00C0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2C355-C9C0-40B1-92B7-9A30C098B1F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176DC-7FAF-4ACF-AB3B-9961FAFB78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2826-7B45-406D-A106-9FA9CC017A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0DF0-ABE0-47A8-9746-50321D98DD5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178B-7BB2-41C1-8776-23A48F2E9A8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155-56FF-4FF1-8D69-5BA253DD26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9E90C-A641-4730-8866-7B63B31BAD0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FAF8-F322-4C86-B8FB-DE2FF63EC80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593E-2DAF-47CE-90B2-DF5040D2F9B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27FA-774D-4F60-9FBA-6EB16C36C4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B8F7-81C8-400D-B1C6-FCEBAECEDC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굴림" charset="-127"/>
              </a:defRPr>
            </a:lvl1pPr>
          </a:lstStyle>
          <a:p>
            <a:pPr>
              <a:defRPr/>
            </a:pPr>
            <a:fld id="{B4A22B56-5835-4801-AE78-B07493C23FE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1031" name="Picture 101" descr="arr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body" idx="1"/>
          </p:nvPr>
        </p:nvSpPr>
        <p:spPr>
          <a:xfrm>
            <a:off x="304800" y="1357313"/>
            <a:ext cx="8839199" cy="2251075"/>
          </a:xfrm>
        </p:spPr>
        <p:txBody>
          <a:bodyPr>
            <a:normAutofit fontScale="97500" lnSpcReduction="10000"/>
          </a:bodyPr>
          <a:lstStyle/>
          <a:p>
            <a:pPr algn="ctr">
              <a:buNone/>
              <a:defRPr/>
            </a:pPr>
            <a:r>
              <a:rPr lang="en-US" sz="33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Examination of Fungi Species Found in Naturally Infected Agar Wood from Some Localities of Myanmar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295400" y="4286250"/>
            <a:ext cx="647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Wai</a:t>
            </a:r>
            <a:r>
              <a:rPr lang="en-US" sz="2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Wai</a:t>
            </a:r>
            <a:r>
              <a:rPr lang="en-US" sz="2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Than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Senior Researcher</a:t>
            </a:r>
            <a:endParaRPr lang="en-US" sz="2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MYANMAR</a:t>
            </a:r>
            <a:endParaRPr lang="en-US" sz="2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7188"/>
            <a:ext cx="7086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Problem Statement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143000"/>
            <a:ext cx="9144000" cy="54864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 economic value is one of the reasons to 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ver exploitation of natural agar tree</a:t>
            </a: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Stock becoming reduce, therefore, in these decades, agar wood plantation was initiated in Asia as well as in Myanmar</a:t>
            </a:r>
          </a:p>
          <a:p>
            <a:pPr algn="just"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 natural forest, only about 7% of the trees was infected by the fungus, it is needed to inoculate for infection; </a:t>
            </a: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Necessary to produce stimulate agents for oleoresin  production for mass production and expect going to commercial market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990600" y="428625"/>
            <a:ext cx="7086600" cy="714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Objectives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record infected fungi from natural agar wood from some parts of Myanmar</a:t>
            </a:r>
          </a:p>
          <a:p>
            <a:pPr eaLnBrk="1" hangingPunct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 produce stimulate agents for inoculation to planted agar tree </a:t>
            </a:r>
          </a:p>
          <a:p>
            <a:pPr eaLnBrk="1" hangingPunct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induce mass production of oleoresin from planted agar tree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Materials and Methods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5257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Samples collections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/>
            <a:endParaRPr lang="en-US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Bodaung</a:t>
            </a:r>
            <a:r>
              <a:rPr lang="en-US" dirty="0" smtClean="0">
                <a:solidFill>
                  <a:srgbClr val="7030A0"/>
                </a:solidFill>
              </a:rPr>
              <a:t> Reserve Forest, Compartment 17, </a:t>
            </a:r>
            <a:r>
              <a:rPr lang="en-US" dirty="0" err="1" smtClean="0">
                <a:solidFill>
                  <a:srgbClr val="7030A0"/>
                </a:solidFill>
              </a:rPr>
              <a:t>Myaik</a:t>
            </a:r>
            <a:r>
              <a:rPr lang="en-US" dirty="0" smtClean="0">
                <a:solidFill>
                  <a:srgbClr val="7030A0"/>
                </a:solidFill>
              </a:rPr>
              <a:t>,  wood samples of </a:t>
            </a:r>
            <a:r>
              <a:rPr lang="en-US" dirty="0" err="1" smtClean="0">
                <a:solidFill>
                  <a:srgbClr val="7030A0"/>
                </a:solidFill>
              </a:rPr>
              <a:t>Boakpyin,Tanninthayi</a:t>
            </a:r>
            <a:r>
              <a:rPr lang="en-US" dirty="0" smtClean="0">
                <a:solidFill>
                  <a:srgbClr val="7030A0"/>
                </a:solidFill>
              </a:rPr>
              <a:t> Region; and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Agar tree of Home Garden,  </a:t>
            </a:r>
            <a:r>
              <a:rPr lang="en-US" dirty="0" err="1" smtClean="0">
                <a:solidFill>
                  <a:srgbClr val="0070C0"/>
                </a:solidFill>
              </a:rPr>
              <a:t>Myitkyina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Kachin</a:t>
            </a:r>
            <a:r>
              <a:rPr lang="en-US" dirty="0" smtClean="0">
                <a:solidFill>
                  <a:srgbClr val="0070C0"/>
                </a:solidFill>
              </a:rPr>
              <a:t> State; wood sample from </a:t>
            </a:r>
            <a:r>
              <a:rPr lang="en-US" dirty="0" err="1" smtClean="0">
                <a:solidFill>
                  <a:srgbClr val="0070C0"/>
                </a:solidFill>
              </a:rPr>
              <a:t>Tant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Yunn</a:t>
            </a:r>
            <a:r>
              <a:rPr lang="en-US" dirty="0" smtClean="0">
                <a:solidFill>
                  <a:srgbClr val="0070C0"/>
                </a:solidFill>
              </a:rPr>
              <a:t>, Shan State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1268" name="Content Placeholder 4" descr="C:\Users\Wai\Desktop\IMG_054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285874"/>
            <a:ext cx="2252662" cy="2600325"/>
          </a:xfrm>
        </p:spPr>
      </p:pic>
      <p:pic>
        <p:nvPicPr>
          <p:cNvPr id="11269" name="Content Placeholder 4" descr="C:\Users\Wai\Desktop\IMG_162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962400"/>
            <a:ext cx="2019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Freeform 8"/>
          <p:cNvSpPr>
            <a:spLocks/>
          </p:cNvSpPr>
          <p:nvPr/>
        </p:nvSpPr>
        <p:spPr bwMode="gray">
          <a:xfrm>
            <a:off x="2786063" y="785813"/>
            <a:ext cx="903287" cy="9286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1" name="Picture 2" descr="D:\agar wood research final 2013\Myeik\thithmwe culture\IMG_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71875"/>
            <a:ext cx="3429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143375" y="1357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laboratory tests: </a:t>
            </a:r>
          </a:p>
          <a:p>
            <a:r>
              <a:rPr lang="en-US" sz="2400" b="1">
                <a:solidFill>
                  <a:srgbClr val="7030A0"/>
                </a:solidFill>
              </a:rPr>
              <a:t>Media (nutrient for fungi) preparation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5938" y="357188"/>
            <a:ext cx="6215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chemeClr val="accent6"/>
                </a:solidFill>
                <a:ea typeface="굴림" charset="-127"/>
              </a:rPr>
              <a:t>Materials and Method </a:t>
            </a:r>
            <a:r>
              <a:rPr lang="en-US" altLang="ko-KR" sz="2400" b="1" dirty="0">
                <a:solidFill>
                  <a:schemeClr val="accent6"/>
                </a:solidFill>
                <a:ea typeface="굴림" charset="-127"/>
              </a:rPr>
              <a:t>cont.</a:t>
            </a:r>
            <a:endParaRPr lang="en-US" sz="2400" dirty="0"/>
          </a:p>
        </p:txBody>
      </p:sp>
      <p:pic>
        <p:nvPicPr>
          <p:cNvPr id="12294" name="Picture 3" descr="D:\agar wood research final 2013\Myeik\thithmwe culture\IMG_0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357563"/>
            <a:ext cx="2357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D:\agar wood research final 2013\Myeik\thithmwe culture\IMG_0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25"/>
            <a:ext cx="21605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8"/>
          <p:cNvSpPr>
            <a:spLocks/>
          </p:cNvSpPr>
          <p:nvPr/>
        </p:nvSpPr>
        <p:spPr bwMode="gray">
          <a:xfrm rot="15981668">
            <a:off x="2497932" y="2510631"/>
            <a:ext cx="903288" cy="8413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gray">
          <a:xfrm rot="13712571">
            <a:off x="4665663" y="3481387"/>
            <a:ext cx="903288" cy="84931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/>
          <p:cNvSpPr>
            <a:spLocks noGrp="1"/>
          </p:cNvSpPr>
          <p:nvPr>
            <p:ph sz="half" idx="1"/>
          </p:nvPr>
        </p:nvSpPr>
        <p:spPr>
          <a:xfrm>
            <a:off x="0" y="990600"/>
            <a:ext cx="58674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laboratory tests: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Research Procedures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Cutting and sterilization the fungi infected wood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Isolation into PDA  plate(Potato Dextrose Agar) 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Transfer into test tubes for pure culture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Monitoring spores  (reproductive structures) formation 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 Slide preparation</a:t>
            </a:r>
          </a:p>
          <a:p>
            <a:endParaRPr lang="en-US" dirty="0" smtClean="0"/>
          </a:p>
        </p:txBody>
      </p:sp>
      <p:pic>
        <p:nvPicPr>
          <p:cNvPr id="13315" name="Picture 2" descr="D:\agar wood research final 2013\Myeik\thithmwe culture\IMG_0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43338"/>
            <a:ext cx="3505200" cy="3014662"/>
          </a:xfrm>
          <a:noFill/>
        </p:spPr>
      </p:pic>
      <p:sp>
        <p:nvSpPr>
          <p:cNvPr id="9" name="Text Box 19"/>
          <p:cNvSpPr txBox="1">
            <a:spLocks noGrp="1" noChangeArrowheads="1"/>
          </p:cNvSpPr>
          <p:nvPr>
            <p:ph type="title"/>
          </p:nvPr>
        </p:nvSpPr>
        <p:spPr bwMode="auto">
          <a:ln algn="ctr"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800" dirty="0" smtClean="0">
                <a:solidFill>
                  <a:schemeClr val="accent6"/>
                </a:solidFill>
                <a:ea typeface="굴림" charset="-127"/>
              </a:rPr>
              <a:t>Materials and Method</a:t>
            </a:r>
            <a:r>
              <a:rPr lang="en-US" altLang="ko-KR" sz="2400" dirty="0" smtClean="0">
                <a:solidFill>
                  <a:schemeClr val="accent6"/>
                </a:solidFill>
                <a:ea typeface="굴림" charset="-127"/>
              </a:rPr>
              <a:t> cont.</a:t>
            </a:r>
            <a:endParaRPr lang="en-US" altLang="ko-KR" sz="1400" dirty="0">
              <a:solidFill>
                <a:schemeClr val="accent6"/>
              </a:solidFill>
              <a:ea typeface="굴림" charset="-127"/>
            </a:endParaRPr>
          </a:p>
        </p:txBody>
      </p:sp>
      <p:pic>
        <p:nvPicPr>
          <p:cNvPr id="13317" name="Picture 3" descr="D:\agar wood research final 2013\Myeik\thithmwe culture\IMG_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32004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0070C0"/>
                </a:solidFill>
                <a:cs typeface="Arial" charset="0"/>
              </a:rPr>
              <a:t>Identification</a:t>
            </a:r>
            <a:br>
              <a:rPr lang="en-US" smtClean="0">
                <a:solidFill>
                  <a:srgbClr val="0070C0"/>
                </a:solidFill>
                <a:cs typeface="Arial" charset="0"/>
              </a:rPr>
            </a:b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sz="3200" smtClean="0">
              <a:solidFill>
                <a:srgbClr val="006600"/>
              </a:solidFill>
              <a:cs typeface="Arial" charset="0"/>
            </a:endParaRPr>
          </a:p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6188" y="1071563"/>
            <a:ext cx="5357812" cy="5105400"/>
          </a:xfrm>
        </p:spPr>
        <p:txBody>
          <a:bodyPr/>
          <a:lstStyle/>
          <a:p>
            <a:pPr lvl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Arial" pitchFamily="34" charset="0"/>
              </a:rPr>
              <a:t>Study the microscopic structures 	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1">
              <a:defRPr/>
            </a:pPr>
            <a:r>
              <a:rPr lang="en-US" sz="2800" dirty="0" smtClean="0">
                <a:solidFill>
                  <a:srgbClr val="006600"/>
                </a:solidFill>
                <a:cs typeface="Arial" pitchFamily="34" charset="0"/>
              </a:rPr>
              <a:t>Photographic record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006600"/>
                </a:solidFill>
                <a:cs typeface="Arial" pitchFamily="34" charset="0"/>
              </a:rPr>
              <a:t>Identification of infected fungi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6600"/>
                </a:solidFill>
                <a:cs typeface="Arial" pitchFamily="34" charset="0"/>
              </a:rPr>
              <a:t>   (refer to </a:t>
            </a:r>
            <a:r>
              <a:rPr lang="en-US" sz="2800" dirty="0" err="1" smtClean="0">
                <a:solidFill>
                  <a:srgbClr val="006600"/>
                </a:solidFill>
                <a:cs typeface="Arial" pitchFamily="34" charset="0"/>
              </a:rPr>
              <a:t>Alexopoulos</a:t>
            </a:r>
            <a:r>
              <a:rPr lang="en-US" sz="2800" dirty="0" smtClean="0">
                <a:solidFill>
                  <a:srgbClr val="006600"/>
                </a:solidFill>
                <a:cs typeface="Arial" pitchFamily="34" charset="0"/>
              </a:rPr>
              <a:t> &amp; </a:t>
            </a:r>
            <a:r>
              <a:rPr lang="en-US" sz="2800" dirty="0" err="1" smtClean="0">
                <a:solidFill>
                  <a:srgbClr val="006600"/>
                </a:solidFill>
                <a:cs typeface="Arial" pitchFamily="34" charset="0"/>
              </a:rPr>
              <a:t>Mims,1979</a:t>
            </a:r>
            <a:r>
              <a:rPr lang="en-US" sz="2800" dirty="0" smtClean="0">
                <a:solidFill>
                  <a:srgbClr val="006600"/>
                </a:solidFill>
                <a:cs typeface="Arial" pitchFamily="34" charset="0"/>
              </a:rPr>
              <a:t> Introductory Mycology; and Barnett &amp; Hunter, 1972. Illustrated Genera of Imperfect Fungi.)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71500" y="1143000"/>
            <a:ext cx="3286125" cy="3733800"/>
          </a:xfrm>
          <a:prstGeom prst="roundRect">
            <a:avLst>
              <a:gd name="adj" fmla="val 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866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52950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Myeik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Climatic conditions    (2001-2011 )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961A8D"/>
                </a:solidFill>
              </a:rPr>
              <a:t>Temperature</a:t>
            </a:r>
            <a:r>
              <a:rPr lang="en-US" b="1" dirty="0" smtClean="0">
                <a:solidFill>
                  <a:srgbClr val="00B050"/>
                </a:solidFill>
              </a:rPr>
              <a:t>   21.99 – 31.23 ˚C </a:t>
            </a:r>
          </a:p>
          <a:p>
            <a:pPr eaLnBrk="1" hangingPunct="1">
              <a:buNone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99CC"/>
                </a:solidFill>
              </a:rPr>
              <a:t>Rain fall: </a:t>
            </a:r>
            <a:r>
              <a:rPr lang="en-US" b="1" dirty="0" smtClean="0">
                <a:solidFill>
                  <a:srgbClr val="00B050"/>
                </a:solidFill>
              </a:rPr>
              <a:t>164.48 in</a:t>
            </a:r>
          </a:p>
          <a:p>
            <a:pPr eaLnBrk="1" hangingPunct="1">
              <a:buNone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D60093"/>
                </a:solidFill>
              </a:rPr>
              <a:t>Altitude </a:t>
            </a:r>
            <a:r>
              <a:rPr lang="en-US" b="1" dirty="0" smtClean="0">
                <a:solidFill>
                  <a:srgbClr val="00CC00"/>
                </a:solidFill>
              </a:rPr>
              <a:t>20 ft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43865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Myitkyina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 Climatic conditions    (2001-2011 )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961A8D"/>
                </a:solidFill>
              </a:rPr>
              <a:t>Temperature</a:t>
            </a:r>
            <a:r>
              <a:rPr lang="en-US" b="1" dirty="0" smtClean="0">
                <a:solidFill>
                  <a:srgbClr val="00B050"/>
                </a:solidFill>
              </a:rPr>
              <a:t>   18.8 – 30.5 ˚C </a:t>
            </a:r>
          </a:p>
          <a:p>
            <a:pPr eaLnBrk="1" hangingPunct="1">
              <a:buNone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99CC"/>
                </a:solidFill>
              </a:rPr>
              <a:t>Rain fall: </a:t>
            </a:r>
            <a:r>
              <a:rPr lang="en-US" b="1" dirty="0" smtClean="0">
                <a:solidFill>
                  <a:srgbClr val="00B050"/>
                </a:solidFill>
              </a:rPr>
              <a:t>95.99 in</a:t>
            </a:r>
          </a:p>
          <a:p>
            <a:pPr eaLnBrk="1" hangingPunct="1">
              <a:buNone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D60093"/>
                </a:solidFill>
              </a:rPr>
              <a:t>Altitude 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00CC00"/>
                </a:solidFill>
              </a:rPr>
              <a:t>476 ft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497388" cy="639762"/>
          </a:xfrm>
        </p:spPr>
        <p:txBody>
          <a:bodyPr/>
          <a:lstStyle/>
          <a:p>
            <a:r>
              <a:rPr lang="en-US" dirty="0" smtClean="0"/>
              <a:t>Infected wood (initial stage)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497388" cy="4221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light color wood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brown streaks in the wood tissue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495800" cy="715962"/>
          </a:xfrm>
        </p:spPr>
        <p:txBody>
          <a:bodyPr/>
          <a:lstStyle/>
          <a:p>
            <a:r>
              <a:rPr lang="en-US" dirty="0" smtClean="0"/>
              <a:t>Infected pieces of agar wood (market stage)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grey and dark in color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heavier than uninfected wood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Smell and oily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9E90C-A641-4730-8866-7B63B31BAD04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</a:rPr>
              <a:t>cont.</a:t>
            </a:r>
            <a:br>
              <a:rPr lang="en-US" sz="31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</a:rPr>
              <a:t>Symptom</a:t>
            </a:r>
            <a:br>
              <a:rPr lang="en-US" sz="31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Content Placeholder 5" descr="C:\Users\Wai\Desktop\Tant Yunn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D:\agar wood research final 2013\myitkyina\IMG_1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383257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357188"/>
            <a:ext cx="9144000" cy="938212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Table 1. Fungi from infected agar wood of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Myeik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</a:br>
            <a:r>
              <a:rPr lang="en-US" sz="900" b="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/>
                </a:solidFill>
                <a:cs typeface="Arial" pitchFamily="34" charset="0"/>
              </a:rPr>
            </a:br>
            <a:endParaRPr lang="en-US" sz="18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14400"/>
          <a:ext cx="9144001" cy="5943599"/>
        </p:xfrm>
        <a:graphic>
          <a:graphicData uri="http://schemas.openxmlformats.org/drawingml/2006/table">
            <a:tbl>
              <a:tblPr/>
              <a:tblGrid>
                <a:gridCol w="609601"/>
                <a:gridCol w="1600200"/>
                <a:gridCol w="2438400"/>
                <a:gridCol w="1905000"/>
                <a:gridCol w="1371600"/>
                <a:gridCol w="1219200"/>
              </a:tblGrid>
              <a:tr h="856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Source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Family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Genera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Tree size (ft.)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Age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1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n-lt"/>
                          <a:ea typeface="Calibri"/>
                          <a:cs typeface="Times New Roman"/>
                        </a:rPr>
                        <a:t>Myeik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tree 35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+mn-lt"/>
                          <a:ea typeface="Calibri"/>
                          <a:cs typeface="Times New Roman"/>
                        </a:rPr>
                        <a:t>Bodaung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n-lt"/>
                          <a:ea typeface="Calibri"/>
                          <a:cs typeface="Times New Roman"/>
                        </a:rPr>
                        <a:t>Dematiaceae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+mn-lt"/>
                          <a:ea typeface="Calibri"/>
                          <a:cs typeface="Times New Roman"/>
                        </a:rPr>
                        <a:t>Curvularia</a:t>
                      </a:r>
                      <a:r>
                        <a:rPr lang="en-US" sz="2000" i="1" dirty="0">
                          <a:latin typeface="+mn-lt"/>
                          <a:ea typeface="Calibri"/>
                          <a:cs typeface="Times New Roman"/>
                        </a:rPr>
                        <a:t> sp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Ht. 25,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Girth 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About 7 yrs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71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n-lt"/>
                          <a:ea typeface="Calibri"/>
                          <a:cs typeface="Times New Roman"/>
                        </a:rPr>
                        <a:t>Myeik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Tree 39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+mn-lt"/>
                          <a:ea typeface="Calibri"/>
                          <a:cs typeface="Times New Roman"/>
                        </a:rPr>
                        <a:t>Bodaung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͈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+mn-lt"/>
                          <a:ea typeface="Calibri"/>
                          <a:cs typeface="Times New Roman"/>
                        </a:rPr>
                        <a:t>Curvularia</a:t>
                      </a:r>
                      <a:r>
                        <a:rPr lang="en-US" sz="2000" i="1" dirty="0">
                          <a:latin typeface="+mn-lt"/>
                          <a:ea typeface="Calibri"/>
                          <a:cs typeface="Times New Roman"/>
                        </a:rPr>
                        <a:t> sp.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Ht. 35,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Girth 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271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n-lt"/>
                          <a:ea typeface="Calibri"/>
                          <a:cs typeface="Times New Roman"/>
                        </a:rPr>
                        <a:t>Myeik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tree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 (owner U Than </a:t>
                      </a:r>
                      <a:r>
                        <a:rPr lang="en-US" sz="2000" dirty="0" err="1" smtClean="0">
                          <a:latin typeface="+mn-lt"/>
                          <a:ea typeface="Calibri"/>
                          <a:cs typeface="Times New Roman"/>
                        </a:rPr>
                        <a:t>Myint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n-lt"/>
                          <a:ea typeface="Calibri"/>
                          <a:cs typeface="Times New Roman"/>
                        </a:rPr>
                        <a:t>Tuberculariaceae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+mn-lt"/>
                          <a:ea typeface="Calibri"/>
                          <a:cs typeface="Times New Roman"/>
                        </a:rPr>
                        <a:t>Fusarium</a:t>
                      </a:r>
                      <a:r>
                        <a:rPr lang="en-US" sz="2000" i="1" dirty="0">
                          <a:latin typeface="+mn-lt"/>
                          <a:ea typeface="Calibri"/>
                          <a:cs typeface="Times New Roman"/>
                        </a:rPr>
                        <a:t> sp.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Ht. 65,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Girth </a:t>
                      </a: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About 20 -25 yrs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71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latin typeface="+mn-lt"/>
                          <a:ea typeface="Calibri"/>
                          <a:cs typeface="Times New Roman"/>
                        </a:rPr>
                        <a:t>͈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n-lt"/>
                          <a:ea typeface="Calibri"/>
                          <a:cs typeface="Times New Roman"/>
                        </a:rPr>
                        <a:t>Sphaeropsidaceae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+mn-lt"/>
                          <a:ea typeface="Calibri"/>
                          <a:cs typeface="Times New Roman"/>
                        </a:rPr>
                        <a:t>Leptosphaeria</a:t>
                      </a:r>
                      <a:r>
                        <a:rPr lang="en-US" sz="2000" i="1" dirty="0">
                          <a:latin typeface="+mn-lt"/>
                          <a:ea typeface="Calibri"/>
                          <a:cs typeface="Times New Roman"/>
                        </a:rPr>
                        <a:t> sp.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Calibri"/>
                          <a:cs typeface="Times New Roman"/>
                        </a:rPr>
                        <a:t>͈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Calibri"/>
                          <a:cs typeface="Times New Roman"/>
                        </a:rPr>
                        <a:t>͈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660782"/>
                <a:gridCol w="1777618"/>
                <a:gridCol w="2590800"/>
                <a:gridCol w="1905000"/>
                <a:gridCol w="1143000"/>
                <a:gridCol w="1066801"/>
              </a:tblGrid>
              <a:tr h="170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Myeik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wood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Dematiaceae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Moniliaceae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+mn-lt"/>
                          <a:ea typeface="Calibri"/>
                          <a:cs typeface="Times New Roman"/>
                        </a:rPr>
                        <a:t>Alternaria</a:t>
                      </a:r>
                      <a:r>
                        <a:rPr lang="en-US" sz="2400" i="1" dirty="0">
                          <a:latin typeface="+mn-lt"/>
                          <a:ea typeface="Calibri"/>
                          <a:cs typeface="Times New Roman"/>
                        </a:rPr>
                        <a:t> sp.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4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Boakpyin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wood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endParaRPr lang="en-US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+mn-lt"/>
                          <a:ea typeface="Calibri"/>
                          <a:cs typeface="Times New Roman"/>
                        </a:rPr>
                        <a:t>Alternaria</a:t>
                      </a:r>
                      <a:r>
                        <a:rPr lang="en-US" sz="2400" i="1" dirty="0">
                          <a:latin typeface="+mn-lt"/>
                          <a:ea typeface="Calibri"/>
                          <a:cs typeface="Times New Roman"/>
                        </a:rPr>
                        <a:t> sp.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17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endParaRPr lang="en-US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Eurotiaceae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Moniliaceae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+mn-lt"/>
                          <a:ea typeface="Calibri"/>
                          <a:cs typeface="Times New Roman"/>
                        </a:rPr>
                        <a:t>Aspergillus</a:t>
                      </a:r>
                      <a:r>
                        <a:rPr lang="en-US" sz="2400" i="1" dirty="0">
                          <a:latin typeface="+mn-lt"/>
                          <a:ea typeface="Calibri"/>
                          <a:cs typeface="Times New Roman"/>
                        </a:rPr>
                        <a:t> sp.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211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Tuberculariaceae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+mn-lt"/>
                          <a:ea typeface="Calibri"/>
                          <a:cs typeface="Times New Roman"/>
                        </a:rPr>
                        <a:t>Fusarium</a:t>
                      </a:r>
                      <a:r>
                        <a:rPr lang="en-US" sz="2400" i="1" dirty="0">
                          <a:latin typeface="+mn-lt"/>
                          <a:ea typeface="Calibri"/>
                          <a:cs typeface="Times New Roman"/>
                        </a:rPr>
                        <a:t> sp.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32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Injected 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oil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Ascosphaeraceae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+mn-lt"/>
                          <a:ea typeface="Calibri"/>
                          <a:cs typeface="Times New Roman"/>
                        </a:rPr>
                        <a:t>Ascosphaera</a:t>
                      </a:r>
                      <a:r>
                        <a:rPr lang="en-US" sz="2400" i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+mn-lt"/>
                          <a:ea typeface="Calibri"/>
                          <a:cs typeface="Times New Roman"/>
                        </a:rPr>
                        <a:t>apis</a:t>
                      </a:r>
                      <a:r>
                        <a:rPr lang="en-US" sz="2400" i="1" dirty="0"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Mawkun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company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03238"/>
            <a:ext cx="7086600" cy="1354137"/>
          </a:xfrm>
        </p:spPr>
        <p:txBody>
          <a:bodyPr/>
          <a:lstStyle/>
          <a:p>
            <a:pPr algn="ctr" eaLnBrk="1" hangingPunct="1"/>
            <a:r>
              <a:rPr lang="en-US" altLang="ko-KR" smtClean="0">
                <a:ea typeface="굴림" charset="-127"/>
              </a:rPr>
              <a:t>Contents</a:t>
            </a:r>
            <a:endParaRPr lang="en-US" altLang="ko-KR" smtClean="0">
              <a:solidFill>
                <a:schemeClr val="accent1"/>
              </a:solidFill>
              <a:ea typeface="굴림" charset="-127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981200" y="1600201"/>
            <a:ext cx="4968155" cy="7109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chemeClr val="accent6"/>
                </a:solidFill>
              </a:rPr>
              <a:t>Introduction</a:t>
            </a:r>
          </a:p>
          <a:p>
            <a:pPr algn="ctr" eaLnBrk="0" hangingPunct="0">
              <a:defRPr/>
            </a:pPr>
            <a:endParaRPr lang="en-US" sz="2400" b="1" dirty="0" smtClean="0">
              <a:solidFill>
                <a:schemeClr val="accent6"/>
              </a:solidFill>
            </a:endParaRPr>
          </a:p>
          <a:p>
            <a:pPr algn="ctr" eaLnBrk="0" hangingPunct="0"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ea typeface="굴림" charset="-127"/>
              </a:rPr>
              <a:t>Literature Reviews</a:t>
            </a:r>
          </a:p>
          <a:p>
            <a:pPr algn="ctr"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algn="ctr" eaLnBrk="0" hangingPunct="0"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ea typeface="굴림" charset="-127"/>
              </a:rPr>
              <a:t>Materials and Methods</a:t>
            </a:r>
          </a:p>
          <a:p>
            <a:pPr algn="ctr"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algn="ctr" eaLnBrk="0" hangingPunct="0"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ea typeface="굴림" charset="-127"/>
              </a:rPr>
              <a:t>Results</a:t>
            </a:r>
          </a:p>
          <a:p>
            <a:pPr algn="ctr"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algn="ctr" eaLnBrk="0" hangingPunct="0"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ea typeface="굴림" charset="-127"/>
              </a:rPr>
              <a:t>Discussions &amp; Conclusions</a:t>
            </a:r>
          </a:p>
          <a:p>
            <a:pPr algn="ctr"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algn="ctr" eaLnBrk="0" hangingPunct="0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Recommendations</a:t>
            </a:r>
          </a:p>
          <a:p>
            <a:pPr algn="ctr" eaLnBrk="0" hangingPunct="0"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algn="ctr" eaLnBrk="0" hangingPunct="0">
              <a:defRPr/>
            </a:pPr>
            <a:r>
              <a:rPr lang="en-US" altLang="ko-KR" sz="2400" b="1" dirty="0" smtClean="0">
                <a:solidFill>
                  <a:schemeClr val="accent6"/>
                </a:solidFill>
                <a:ea typeface="굴림" charset="-127"/>
              </a:rPr>
              <a:t> </a:t>
            </a:r>
          </a:p>
          <a:p>
            <a:pPr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eaLnBrk="0" hangingPunct="0">
              <a:defRPr/>
            </a:pPr>
            <a:endParaRPr lang="en-US" altLang="ko-KR" sz="2400" b="1" dirty="0" smtClean="0">
              <a:solidFill>
                <a:schemeClr val="accent6"/>
              </a:solidFill>
              <a:ea typeface="굴림" charset="-127"/>
            </a:endParaRPr>
          </a:p>
          <a:p>
            <a:pPr eaLnBrk="0" hangingPunct="0">
              <a:defRPr/>
            </a:pPr>
            <a:endParaRPr lang="en-US" altLang="ko-KR" sz="2400" dirty="0" smtClean="0">
              <a:solidFill>
                <a:schemeClr val="accent6"/>
              </a:solidFill>
              <a:ea typeface="굴림" charset="-127"/>
            </a:endParaRPr>
          </a:p>
          <a:p>
            <a:pPr eaLnBrk="0" hangingPunct="0">
              <a:defRPr/>
            </a:pPr>
            <a:endParaRPr lang="en-US" altLang="ko-KR" sz="2400" dirty="0">
              <a:solidFill>
                <a:schemeClr val="accent6"/>
              </a:solidFill>
              <a:ea typeface="굴림" charset="-127"/>
            </a:endParaRPr>
          </a:p>
        </p:txBody>
      </p:sp>
      <p:sp>
        <p:nvSpPr>
          <p:cNvPr id="4101" name="Text Box 16"/>
          <p:cNvSpPr txBox="1">
            <a:spLocks noChangeArrowheads="1"/>
          </p:cNvSpPr>
          <p:nvPr/>
        </p:nvSpPr>
        <p:spPr bwMode="gray">
          <a:xfrm>
            <a:off x="0" y="3036888"/>
            <a:ext cx="23796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2</a:t>
            </a:r>
          </a:p>
        </p:txBody>
      </p:sp>
      <p:sp>
        <p:nvSpPr>
          <p:cNvPr id="4103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4105" name="Text Box 30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4</a:t>
            </a:r>
          </a:p>
        </p:txBody>
      </p:sp>
      <p:sp>
        <p:nvSpPr>
          <p:cNvPr id="4106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9144000" cy="954088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2. Fungi from infected agar wood of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Myitkyina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wood from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Yunn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143000"/>
          <a:ext cx="9144001" cy="5143500"/>
        </p:xfrm>
        <a:graphic>
          <a:graphicData uri="http://schemas.openxmlformats.org/drawingml/2006/table">
            <a:tbl>
              <a:tblPr/>
              <a:tblGrid>
                <a:gridCol w="664601"/>
                <a:gridCol w="1697599"/>
                <a:gridCol w="2362200"/>
                <a:gridCol w="1676400"/>
                <a:gridCol w="1524000"/>
                <a:gridCol w="1219201"/>
              </a:tblGrid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No.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Source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Family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Genera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Tree </a:t>
                      </a: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(ft.)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Age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Myitkyina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tree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Eurotiaceae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Moniliaceae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Aspergillus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sp.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Ht. 40,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Girth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About 20-23 yrs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Myitkyina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en-US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tree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Tuberculariaceae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Fusarium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sp.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Tant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Yunn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, wood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Nectriaceae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Nectria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sp.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Curvularia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sp.</a:t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Myeik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9" name="Content Placeholder 10" descr="C:\Users\Wai\Desktop\agar wood research\Myeik\curvularia35 39\35-39 black fungi\IMG_088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1"/>
            <a:ext cx="2590800" cy="2590800"/>
          </a:xfrm>
        </p:spPr>
      </p:pic>
      <p:pic>
        <p:nvPicPr>
          <p:cNvPr id="19460" name="Content Placeholder 11" descr="C:\Users\Wai\Desktop\agar wood research\Myeik\curvularia35 39\35-39 black fungi\IMG_088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1"/>
            <a:ext cx="3427413" cy="2590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  <p:pic>
        <p:nvPicPr>
          <p:cNvPr id="6" name="Picture 5" descr="D:\agar wood research final 2013\Myeik\curvularia35 39\IMG_06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agar wood research final 2013\Myeik\curvularia35 39\35-39 black fungi\IMG_08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038600"/>
            <a:ext cx="3124200" cy="194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C:\Users\Wai\Desktop\agar wood research\Myeik\fusarium\IMG_0876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Fusarium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sp.</a:t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Myeik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5" name="Content Placeholder 5" descr="C:\Users\Wai\Desktop\agar wood research\Myeik\fusarium\IMG_087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3686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Leptosphaeria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sp.</a:t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Myeik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Content Placeholder 4" descr="C:\Users\Wai\Desktop\agar wood research\Myeik\UTM yellow\IMG_072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574925" cy="3076575"/>
          </a:xfrm>
        </p:spPr>
      </p:pic>
      <p:pic>
        <p:nvPicPr>
          <p:cNvPr id="22532" name="Content Placeholder 5" descr="C:\Users\Wai\Desktop\agar wood research\Myeik\UTM yellow\IMG_074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3267075" cy="27098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Fungus </a:t>
            </a:r>
            <a:r>
              <a:rPr lang="en-US" i="1" dirty="0" err="1" smtClean="0"/>
              <a:t>Alternaria</a:t>
            </a:r>
            <a:r>
              <a:rPr lang="en-US" i="1" dirty="0" smtClean="0"/>
              <a:t> sp.</a:t>
            </a:r>
            <a:br>
              <a:rPr lang="en-US" i="1" dirty="0" smtClean="0"/>
            </a:br>
            <a:r>
              <a:rPr lang="en-US" dirty="0" err="1" smtClean="0"/>
              <a:t>Myeik</a:t>
            </a:r>
            <a:r>
              <a:rPr lang="en-US" dirty="0" smtClean="0"/>
              <a:t> &amp; </a:t>
            </a:r>
            <a:r>
              <a:rPr lang="en-US" dirty="0" err="1" smtClean="0"/>
              <a:t>Boakpyin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  <p:pic>
        <p:nvPicPr>
          <p:cNvPr id="6" name="Content Placeholder 5" descr="C:\Users\Wai\Desktop\agar wood research\Myeik\Fu Al boakpyin grey\boakpyin 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95400"/>
            <a:ext cx="3079865" cy="25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Wai\Desktop\agar wood research\Myeik\Fu Al boakpyin grey\boakpyin grey 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2036098" cy="2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 descr="D:\agar wood research\Myeik\unknown2\IMG_0694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962400"/>
            <a:ext cx="2920448" cy="252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7" descr="D:\agar wood research\Myeik\unknown2\IMG_069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386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1173162"/>
          </a:xfrm>
        </p:spPr>
        <p:txBody>
          <a:bodyPr/>
          <a:lstStyle/>
          <a:p>
            <a:pPr algn="ctr"/>
            <a:r>
              <a:rPr lang="en-US" i="1" dirty="0" err="1" smtClean="0"/>
              <a:t>Aspergillus</a:t>
            </a:r>
            <a:r>
              <a:rPr lang="en-US" i="1" dirty="0" smtClean="0"/>
              <a:t> sp.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Boakpyin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  <p:pic>
        <p:nvPicPr>
          <p:cNvPr id="6" name="Content Placeholder 5" descr="D:\agar wood research final 2013\Myeik\lab culture\IMG_062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1"/>
            <a:ext cx="3200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D:\agar wood research final 2013\Myeik\aspergillus UTM, Boakpyin brown\364_1612\IMG_065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276599" cy="246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 smtClean="0"/>
              <a:t>Fusarium</a:t>
            </a:r>
            <a:r>
              <a:rPr lang="en-US" i="1" dirty="0" smtClean="0"/>
              <a:t> sp </a:t>
            </a:r>
            <a:br>
              <a:rPr lang="en-US" i="1" dirty="0" smtClean="0"/>
            </a:br>
            <a:r>
              <a:rPr lang="en-US" dirty="0" err="1" smtClean="0"/>
              <a:t>Boakpyin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  <p:pic>
        <p:nvPicPr>
          <p:cNvPr id="6" name="Content Placeholder 5" descr="C:\Users\Wai\Desktop\agar wood research\Myeik\UTM fusarium pink\IMG_062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Wai\Desktop\agar wood research\Myeik\UTM fusarium pink\IMG_075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 sz="half" idx="2"/>
          </p:nvPr>
        </p:nvSpPr>
        <p:spPr>
          <a:xfrm>
            <a:off x="4705350" y="1428750"/>
            <a:ext cx="4019550" cy="4972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Spore balls and spores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866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Injected fungi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Ascosphaera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apis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Myeik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 smtClean="0"/>
              <a:t>		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6" name="Content Placeholder 4" descr="C:\Users\Wai\Desktop\agar wood research\Myeik\injected fungi\injected oil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" y="2733674"/>
            <a:ext cx="2732088" cy="3133725"/>
          </a:xfrm>
        </p:spPr>
      </p:pic>
      <p:sp>
        <p:nvSpPr>
          <p:cNvPr id="9" name="Content Placeholder 3"/>
          <p:cNvSpPr txBox="1">
            <a:spLocks/>
          </p:cNvSpPr>
          <p:nvPr/>
        </p:nvSpPr>
        <p:spPr bwMode="gray">
          <a:xfrm>
            <a:off x="4643438" y="2071688"/>
            <a:ext cx="40386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23558" name="Picture 12" descr="C:\Users\Wai\Desktop\agar wood research\Myeik\injected fungi\IMG_08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19400"/>
            <a:ext cx="40658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600200"/>
            <a:ext cx="36038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Injected fungi culture </a:t>
            </a:r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Mawkun</a:t>
            </a:r>
            <a:r>
              <a:rPr lang="en-US" sz="2800" dirty="0" smtClean="0"/>
              <a:t> Company)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Content Placeholder 5" descr="C:\Users\Wai\Desktop\agar wood research\myitkyina\myitkyina cultured fungi\asper 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057400"/>
            <a:ext cx="2743200" cy="325755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13541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Aspergillus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sp.</a:t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Myitkyina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28</a:t>
            </a:fld>
            <a:endParaRPr lang="en-US" altLang="ko-K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8254" y="1822703"/>
            <a:ext cx="1269841" cy="405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1354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		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n-US" sz="3200" b="1" i="1" ker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Fusarium sp.</a:t>
            </a:r>
            <a:br>
              <a:rPr lang="en-US" sz="3200" b="1" i="1" ker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Myitkyina</a:t>
            </a:r>
            <a:endParaRPr lang="en-US" sz="3200" b="1" i="1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4" name="Content Placeholder 4" descr="C:\Users\Wai\Desktop\agar wood research\myitkyina\myitkyina cultured fungi\innoculated tree, Fusarium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1"/>
            <a:ext cx="3078163" cy="3989388"/>
          </a:xfrm>
        </p:spPr>
      </p:pic>
      <p:pic>
        <p:nvPicPr>
          <p:cNvPr id="25605" name="Content Placeholder 5" descr="C:\Users\Wai\Desktop\agar wood research\myitkyina\myitkyina cultured fungi\fu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3581400" cy="315753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86600" cy="487362"/>
          </a:xfrm>
        </p:spPr>
        <p:txBody>
          <a:bodyPr/>
          <a:lstStyle/>
          <a:p>
            <a:pPr algn="ctr"/>
            <a:r>
              <a:rPr lang="en-US" dirty="0" smtClean="0"/>
              <a:t>Myanmar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5" name="Content Placeholder 4" descr="D:\NWCD-OFFICE WORK\CBD\5th National Report Preparation and NBSAP Update\maps\Temperature_201509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690802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NWCD-OFFICE WORK\CBD\5th National Report Preparation and NBSAP Update\maps\Precipitation_201509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4196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1354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		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endParaRPr lang="en-US" sz="3200" b="1" i="1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0700" b="1" i="1" kern="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Nectria</a:t>
            </a:r>
            <a:r>
              <a:rPr lang="en-US" sz="10700" b="1" i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US" sz="10700" b="1" i="1" kern="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Fusarium</a:t>
            </a:r>
            <a:endParaRPr lang="en-US" sz="10700" b="1" i="1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10700" b="1" kern="0" dirty="0" err="1">
                <a:solidFill>
                  <a:schemeClr val="accent6">
                    <a:lumMod val="75000"/>
                  </a:schemeClr>
                </a:solidFill>
              </a:rPr>
              <a:t>Tant</a:t>
            </a:r>
            <a:r>
              <a:rPr lang="en-US" sz="10700" b="1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0700" b="1" kern="0" dirty="0" err="1" smtClean="0">
                <a:solidFill>
                  <a:schemeClr val="accent6">
                    <a:lumMod val="75000"/>
                  </a:schemeClr>
                </a:solidFill>
              </a:rPr>
              <a:t>Yunn</a:t>
            </a:r>
            <a:r>
              <a:rPr lang="en-US" sz="10700" b="1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0700" b="1" i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0700" b="1" i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10700" b="1" i="1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9" name="Content Placeholder 4" descr="C:\Users\Wai\Desktop\IMG_191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1"/>
            <a:ext cx="3597275" cy="2960688"/>
          </a:xfrm>
        </p:spPr>
      </p:pic>
      <p:pic>
        <p:nvPicPr>
          <p:cNvPr id="26630" name="Content Placeholder 5" descr="C:\Users\Wai\Desktop\IMG_188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57400"/>
            <a:ext cx="3859212" cy="27432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Discussions &amp; 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Symptom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of agar wood infection in Myanmar is similar to the literatures cited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Climatic conditions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/>
              <a:t>Temperature </a:t>
            </a:r>
            <a:r>
              <a:rPr lang="en-US" dirty="0" smtClean="0"/>
              <a:t>of </a:t>
            </a:r>
            <a:r>
              <a:rPr lang="en-US" dirty="0" err="1" smtClean="0"/>
              <a:t>Myeik</a:t>
            </a:r>
            <a:r>
              <a:rPr lang="en-US" dirty="0" smtClean="0"/>
              <a:t> and </a:t>
            </a:r>
            <a:r>
              <a:rPr lang="en-US" dirty="0" err="1" smtClean="0"/>
              <a:t>Myitkyina</a:t>
            </a:r>
            <a:r>
              <a:rPr lang="en-US" dirty="0" smtClean="0"/>
              <a:t> were not too different to the literatures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Rainfall</a:t>
            </a:r>
            <a:r>
              <a:rPr lang="en-US" dirty="0" smtClean="0"/>
              <a:t> of </a:t>
            </a:r>
            <a:r>
              <a:rPr lang="en-US" dirty="0" err="1" smtClean="0"/>
              <a:t>Myeik</a:t>
            </a:r>
            <a:r>
              <a:rPr lang="en-US" dirty="0" smtClean="0"/>
              <a:t> was more and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Altitude </a:t>
            </a:r>
            <a:r>
              <a:rPr lang="en-US" dirty="0" smtClean="0"/>
              <a:t>of </a:t>
            </a:r>
            <a:r>
              <a:rPr lang="en-US" dirty="0" err="1" smtClean="0"/>
              <a:t>Myeik</a:t>
            </a:r>
            <a:r>
              <a:rPr lang="en-US" dirty="0" smtClean="0"/>
              <a:t>  is lower than descriptions of  the literatures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		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472112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sz="3000" dirty="0" smtClean="0"/>
              <a:t>In the present fungi list, two species </a:t>
            </a:r>
            <a:r>
              <a:rPr lang="en-US" sz="3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Aspergillus</a:t>
            </a: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and </a:t>
            </a:r>
            <a:r>
              <a:rPr lang="en-US" sz="3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Fusarium</a:t>
            </a: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3000" dirty="0" smtClean="0"/>
              <a:t> are same to the literatures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sz="3000" b="1" dirty="0" smtClean="0"/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3000" b="1" dirty="0" smtClean="0"/>
              <a:t> </a:t>
            </a:r>
            <a:r>
              <a:rPr lang="en-US" sz="3000" dirty="0" smtClean="0"/>
              <a:t>Root rot disease of a planted agar tree (3 years old) occurred in </a:t>
            </a:r>
            <a:r>
              <a:rPr lang="en-US" sz="3000" dirty="0" err="1" smtClean="0"/>
              <a:t>Myitkyina</a:t>
            </a:r>
            <a:r>
              <a:rPr lang="en-US" sz="3000" dirty="0" smtClean="0"/>
              <a:t> in 2011 (</a:t>
            </a:r>
            <a:r>
              <a:rPr lang="en-US" sz="3000" dirty="0" err="1" smtClean="0"/>
              <a:t>Wai</a:t>
            </a:r>
            <a:r>
              <a:rPr lang="en-US" sz="3000" dirty="0" smtClean="0"/>
              <a:t> </a:t>
            </a:r>
            <a:r>
              <a:rPr lang="en-US" sz="3000" dirty="0" err="1" smtClean="0"/>
              <a:t>Wai</a:t>
            </a:r>
            <a:r>
              <a:rPr lang="en-US" sz="3000" dirty="0" smtClean="0"/>
              <a:t> Than, 2011) 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3000" dirty="0" smtClean="0"/>
          </a:p>
          <a:p>
            <a:pPr algn="just">
              <a:defRPr/>
            </a:pPr>
            <a:r>
              <a:rPr lang="en-US" sz="3000" dirty="0" smtClean="0"/>
              <a:t>In the list of present fungi (table 1 &amp; 2) ,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Fusarium</a:t>
            </a:r>
            <a:r>
              <a:rPr lang="en-US" sz="3000" i="1" dirty="0" smtClean="0"/>
              <a:t> </a:t>
            </a:r>
            <a:r>
              <a:rPr lang="en-US" sz="3000" dirty="0" smtClean="0"/>
              <a:t>was found in the infected agar wood thus observations have a contrast the 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fungi disease in the roots </a:t>
            </a:r>
            <a:r>
              <a:rPr lang="en-US" sz="3000" dirty="0" smtClean="0"/>
              <a:t>to be die the tree, cause of the fungi blocking in xylem, however, the fungi is possible agent to oleoresin producing from the stem wood response chemical reaction and </a:t>
            </a:r>
            <a:r>
              <a:rPr lang="en-US" sz="3000" i="1" dirty="0" err="1" smtClean="0"/>
              <a:t>Fusarium</a:t>
            </a:r>
            <a:r>
              <a:rPr lang="en-US" sz="3000" dirty="0" smtClean="0"/>
              <a:t> is faster infected fungi than other(</a:t>
            </a:r>
            <a:r>
              <a:rPr lang="en-US" dirty="0" smtClean="0"/>
              <a:t>Indian Agar wood, 2010</a:t>
            </a:r>
            <a:r>
              <a:rPr lang="en-US" sz="3000" dirty="0" smtClean="0"/>
              <a:t>).</a:t>
            </a:r>
          </a:p>
          <a:p>
            <a:pPr algn="just">
              <a:buFont typeface="Wingdings" pitchFamily="2" charset="2"/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Discussions &amp; Conclusions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cont.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b="1" i="1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7060394"/>
          </a:xfrm>
        </p:spPr>
        <p:txBody>
          <a:bodyPr wrap="square">
            <a:sp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en-US" sz="3000" dirty="0" smtClean="0"/>
              <a:t>It cannot be concluded definitely that these fungi are agents to oleoresin producing, other important factors such as environmental conditions, host and natural consequence happenings are including to be considered</a:t>
            </a:r>
          </a:p>
          <a:p>
            <a:pPr algn="just">
              <a:buNone/>
            </a:pPr>
            <a:endParaRPr lang="en-US" sz="3000" dirty="0" smtClean="0"/>
          </a:p>
          <a:p>
            <a:pPr algn="just"/>
            <a:r>
              <a:rPr lang="en-US" sz="3000" dirty="0" smtClean="0"/>
              <a:t>However, the findings can be approached to make  more searching artificial stimulate agents for production of the oleoresin</a:t>
            </a:r>
          </a:p>
          <a:p>
            <a:pPr algn="just"/>
            <a:endParaRPr lang="en-US" sz="3000" dirty="0" smtClean="0"/>
          </a:p>
          <a:p>
            <a:pPr algn="just"/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928688" y="500063"/>
            <a:ext cx="70866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Discussions &amp; Conclusions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33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85725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Recommendations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Mechanisms </a:t>
            </a:r>
            <a:r>
              <a:rPr lang="en-US" dirty="0" smtClean="0">
                <a:solidFill>
                  <a:srgbClr val="7030A0"/>
                </a:solidFill>
              </a:rPr>
              <a:t>of the fungi infection, observation of the fungi and tree response, chemical reaction and resin production are not easy to understand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However;  </a:t>
            </a:r>
            <a:r>
              <a:rPr lang="en-US" b="1" dirty="0" smtClean="0"/>
              <a:t>Plant Physiologist </a:t>
            </a:r>
            <a:r>
              <a:rPr lang="en-US" b="1" dirty="0" smtClean="0">
                <a:solidFill>
                  <a:srgbClr val="7030A0"/>
                </a:solidFill>
              </a:rPr>
              <a:t>and </a:t>
            </a:r>
            <a:r>
              <a:rPr lang="en-US" b="1" dirty="0" smtClean="0"/>
              <a:t>Mycologist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need to study the mechanisms by using advance tools and technologies in the future</a:t>
            </a:r>
          </a:p>
          <a:p>
            <a:pPr>
              <a:buNone/>
            </a:pPr>
            <a:r>
              <a:rPr lang="en-US" b="1" dirty="0" smtClean="0">
                <a:latin typeface="+mn-lt"/>
                <a:ea typeface="+mn-ea"/>
                <a:cs typeface="+mn-cs"/>
              </a:rPr>
              <a:t>International cooperation </a:t>
            </a:r>
            <a:r>
              <a:rPr lang="en-US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is also necessary for the systematic technologies, commercial  production and marketing with experts to nurture a new generation</a:t>
            </a:r>
          </a:p>
          <a:p>
            <a:pPr>
              <a:buFont typeface="Wingdings" pitchFamily="2" charset="2"/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Ironing &amp; Injection in </a:t>
            </a:r>
            <a:r>
              <a:rPr lang="en-US" dirty="0" err="1" smtClean="0"/>
              <a:t>Myitkyina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35</a:t>
            </a:fld>
            <a:endParaRPr lang="en-US" altLang="ko-KR"/>
          </a:p>
        </p:txBody>
      </p:sp>
      <p:pic>
        <p:nvPicPr>
          <p:cNvPr id="8" name="Content Placeholder 4" descr="C:\Users\Wai\Desktop\myitkyina\IMG_144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6201" y="2057401"/>
            <a:ext cx="4648202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D:\agar wood research final 2013\myitkyina\IMG_142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944562"/>
          </a:xfrm>
        </p:spPr>
        <p:txBody>
          <a:bodyPr/>
          <a:lstStyle/>
          <a:p>
            <a:pPr algn="just"/>
            <a:r>
              <a:rPr lang="en-US" dirty="0" smtClean="0"/>
              <a:t>Marking for drilling on the agar tree in </a:t>
            </a:r>
            <a:r>
              <a:rPr lang="en-US" dirty="0" err="1" smtClean="0"/>
              <a:t>Myeik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36</a:t>
            </a:fld>
            <a:endParaRPr lang="en-US" altLang="ko-KR"/>
          </a:p>
        </p:txBody>
      </p:sp>
      <p:pic>
        <p:nvPicPr>
          <p:cNvPr id="5123" name="Picture 3" descr="D:\agar wood research final 2013\Myeik\thit hmwe collection\IMG_05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527550" cy="3395663"/>
          </a:xfrm>
          <a:prstGeom prst="rect">
            <a:avLst/>
          </a:prstGeom>
          <a:noFill/>
        </p:spPr>
      </p:pic>
      <p:pic>
        <p:nvPicPr>
          <p:cNvPr id="5124" name="Picture 4" descr="D:\agar wood research final 2013\Myeik\thit hmwe collection\IMG_05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419600" cy="329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Injection 1 &amp; 2 in </a:t>
            </a:r>
            <a:r>
              <a:rPr lang="en-US" dirty="0" err="1" smtClean="0"/>
              <a:t>Myeik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  <p:pic>
        <p:nvPicPr>
          <p:cNvPr id="4098" name="Picture 2" descr="D:\agar wood research final 2013\Myeik\thit hmwe collection\IMG_0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26" y="2057400"/>
            <a:ext cx="4397374" cy="3298031"/>
          </a:xfrm>
          <a:prstGeom prst="rect">
            <a:avLst/>
          </a:prstGeom>
          <a:noFill/>
        </p:spPr>
      </p:pic>
      <p:pic>
        <p:nvPicPr>
          <p:cNvPr id="4099" name="Picture 3" descr="D:\agar wood research final 2013\Myeik\thit hmwe collection\IMG_05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397374" cy="329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 the drilled hole </a:t>
            </a:r>
            <a:endParaRPr lang="en-US" dirty="0"/>
          </a:p>
        </p:txBody>
      </p:sp>
      <p:pic>
        <p:nvPicPr>
          <p:cNvPr id="6" name="Picture 2" descr="D:\agar wood research final 2013\Myeik\thit hmwe collection\IMG_0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676400"/>
            <a:ext cx="3828011" cy="4114800"/>
          </a:xfrm>
        </p:spPr>
      </p:pic>
      <p:pic>
        <p:nvPicPr>
          <p:cNvPr id="3074" name="Picture 2" descr="D:\agar wood research final 2013\Myeik\thit hmwe collection\IMG_0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38400"/>
            <a:ext cx="4019550" cy="301370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A3155-56FF-4FF1-8D69-5BA253DD26A0}" type="slidenum">
              <a:rPr lang="ko-KR" altLang="en-US" smtClean="0"/>
              <a:pPr/>
              <a:t>38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FC593E-2DAF-47CE-90B2-DF5040D2F9B7}" type="slidenum">
              <a:rPr lang="ko-KR" altLang="en-US" smtClean="0"/>
              <a:pPr>
                <a:defRPr/>
              </a:pPr>
              <a:t>39</a:t>
            </a:fld>
            <a:endParaRPr lang="en-US" altLang="ko-K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Subintegra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Thailand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Crassna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 found in Malaysia, Thailand, and Cambodia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Malaccensis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Malaysia, Thailand, and India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Apiculina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Philippines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Baillonil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Thailand and Cambodia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Baneonsis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Vietnam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Beccarain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Indonesia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Brachyantha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Malaysia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Cumingiana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Indonesia and Malaysia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China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Grandiflora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China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Hilata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Indonesia and Malaysia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Khasiana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India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Microcapa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Indonesia and Malaysia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Rostrata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Malaysia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*"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Aquilaria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Sinensis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", found in China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Major Forest Types, FRA 2010.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93728888"/>
              </p:ext>
            </p:extLst>
          </p:nvPr>
        </p:nvGraphicFramePr>
        <p:xfrm>
          <a:off x="990600" y="762000"/>
          <a:ext cx="7543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FC593E-2DAF-47CE-90B2-DF5040D2F9B7}" type="slidenum">
              <a:rPr lang="ko-KR" altLang="en-US" smtClean="0"/>
              <a:pPr>
                <a:defRPr/>
              </a:pPr>
              <a:t>40</a:t>
            </a:fld>
            <a:endParaRPr lang="en-US" altLang="ko-KR"/>
          </a:p>
        </p:txBody>
      </p:sp>
      <p:pic>
        <p:nvPicPr>
          <p:cNvPr id="1026" name="Picture 2" descr="D:\agar wood research final 2013\Myeik\thit hmwe collection\IMG_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622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FC593E-2DAF-47CE-90B2-DF5040D2F9B7}" type="slidenum">
              <a:rPr lang="ko-KR" altLang="en-US" smtClean="0"/>
              <a:pPr>
                <a:defRPr/>
              </a:pPr>
              <a:t>41</a:t>
            </a:fld>
            <a:endParaRPr lang="en-US" altLang="ko-KR"/>
          </a:p>
        </p:txBody>
      </p:sp>
      <p:pic>
        <p:nvPicPr>
          <p:cNvPr id="8194" name="Picture 2" descr="D:\agar wood research final 2013\Myeik\thit hmwe collection\IMG_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82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gray">
          <a:xfrm>
            <a:off x="762000" y="2895600"/>
            <a:ext cx="6781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Lucida Calligraphy" pitchFamily="66" charset="0"/>
                <a:ea typeface="Verdana"/>
                <a:cs typeface="Verdana"/>
              </a:rPr>
              <a:t>Thank You All </a:t>
            </a:r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Verdana"/>
                <a:ea typeface="Verdana"/>
                <a:cs typeface="Verdana"/>
              </a:rPr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74EF2-1E73-4DC2-B79E-492B4FD00C05}" type="slidenum">
              <a:rPr lang="ko-KR" altLang="en-US" smtClean="0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0866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altLang="ko-KR" dirty="0" smtClean="0">
              <a:solidFill>
                <a:schemeClr val="accent1"/>
              </a:solidFill>
              <a:ea typeface="굴림" charset="-127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5715000" cy="61722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Aquilaria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tree; Agar tree, Eagle wood</a:t>
            </a:r>
          </a:p>
          <a:p>
            <a:pPr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10- 15 species 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Family -</a:t>
            </a:r>
            <a:r>
              <a:rPr lang="en-US" dirty="0" err="1" smtClean="0"/>
              <a:t>Thymelaeaceae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Aquilaria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malaccensis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Lamk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 ;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DC.Prod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syn.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A.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agallocha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Roxb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 naturally growing in Myanmar</a:t>
            </a:r>
          </a:p>
          <a:p>
            <a:pPr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Evergreen tree, 15 m - 40 m   in height</a:t>
            </a:r>
          </a:p>
          <a:p>
            <a:pPr eaLnBrk="1" hangingPunct="1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Tanninthayi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Region,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Kachin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State, and Upper Chindwin</a:t>
            </a:r>
          </a:p>
          <a:p>
            <a:pPr eaLnBrk="1" hangingPunct="1"/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en-US" sz="2400" dirty="0" smtClean="0"/>
          </a:p>
        </p:txBody>
      </p:sp>
      <p:pic>
        <p:nvPicPr>
          <p:cNvPr id="10" name="Content Placeholder 9" descr="D:\agar wood research final 2013\myitkyina\IMG_122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304799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It grows on well drained soils, shallow soils over rocky beds, on hill slopes and forest environment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except paddy field and swamp </a:t>
            </a:r>
            <a:r>
              <a:rPr lang="en-US" dirty="0" smtClean="0"/>
              <a:t>(Indian literatures &amp; websites) (M </a:t>
            </a:r>
            <a:r>
              <a:rPr lang="en-US" dirty="0" err="1" smtClean="0"/>
              <a:t>M</a:t>
            </a:r>
            <a:r>
              <a:rPr lang="en-US" dirty="0" smtClean="0"/>
              <a:t> Than &amp; C Doo, 1977).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About 7-10 years old, the trunk is attacked by fungi through natural holes or injuries and chemical reactions inside the tree trunk, oleoresin is produced (TREECD </a:t>
            </a:r>
            <a:r>
              <a:rPr lang="en-US" dirty="0" smtClean="0"/>
              <a:t>1973-99/07).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cont.</a:t>
            </a:r>
            <a:endParaRPr lang="en-US" altLang="ko-KR" sz="2400" dirty="0" smtClean="0">
              <a:solidFill>
                <a:schemeClr val="accent1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2143125" y="428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Literature Review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59435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Warm and high humid sub-tropical climate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Annual rainfall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ranging from 1800-3500 mm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 (70.87 in- 137.80 in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dirty="0" smtClean="0"/>
              <a:t> (Indian literatures)</a:t>
            </a:r>
            <a:endParaRPr lang="en-US" dirty="0" smtClean="0">
              <a:solidFill>
                <a:srgbClr val="92D05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1200 - 2000 mm (47.25 – 78.74 in) </a:t>
            </a:r>
            <a:r>
              <a:rPr lang="en-US" dirty="0" smtClean="0"/>
              <a:t>(M </a:t>
            </a:r>
            <a:r>
              <a:rPr lang="en-US" dirty="0" err="1" smtClean="0"/>
              <a:t>M</a:t>
            </a:r>
            <a:r>
              <a:rPr lang="en-US" dirty="0" smtClean="0"/>
              <a:t> Than &amp; C Doo, 1977).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Average temperature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18- 32 ̊C; </a:t>
            </a:r>
            <a:r>
              <a:rPr lang="en-US" dirty="0" smtClean="0"/>
              <a:t>(M </a:t>
            </a:r>
            <a:r>
              <a:rPr lang="en-US" dirty="0" err="1" smtClean="0"/>
              <a:t>M</a:t>
            </a:r>
            <a:r>
              <a:rPr lang="en-US" dirty="0" smtClean="0"/>
              <a:t> Than &amp; C Doo, 1977).</a:t>
            </a:r>
            <a:endParaRPr lang="en-US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Altitude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(500- 1000 m =1640.42 – 3280.84 ft.)</a:t>
            </a:r>
            <a:r>
              <a:rPr lang="en-US" dirty="0" smtClean="0"/>
              <a:t> (The Rainforest Project Foundation, 2002).,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about 100 – 1000 m = 300 ft-3000 ft </a:t>
            </a:r>
            <a:r>
              <a:rPr lang="en-US" dirty="0" smtClean="0"/>
              <a:t>(M </a:t>
            </a:r>
            <a:r>
              <a:rPr lang="en-US" dirty="0" err="1" smtClean="0"/>
              <a:t>M</a:t>
            </a:r>
            <a:r>
              <a:rPr lang="en-US" dirty="0" smtClean="0"/>
              <a:t> Than &amp; C Doo, 1977). </a:t>
            </a:r>
            <a:endParaRPr lang="en-US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3400" b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2143125" y="428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Infected with fungi become an aromatic resin in response to this attack.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Symptom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Its uninfected wood of the tree is light in color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Initial stage infection appears as brown streaks in the tissue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Infected pieces of agar wood</a:t>
            </a:r>
            <a:r>
              <a:rPr lang="en-US" dirty="0" smtClean="0"/>
              <a:t> changing its color from a pale to dark brown or black, and high density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 smtClean="0"/>
              <a:t>(Indian Agar wood, 2010)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gray">
          <a:xfrm>
            <a:off x="457200" y="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Literature Review </a:t>
            </a:r>
            <a:r>
              <a:rPr lang="en-US" sz="2400" b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cont.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Fungi </a:t>
            </a:r>
            <a:r>
              <a:rPr lang="en-US" sz="32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Infection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A3155-56FF-4FF1-8D69-5BA253DD26A0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Literature Review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Fungi Infection </a:t>
            </a:r>
            <a:r>
              <a:rPr lang="en-US" sz="2000" dirty="0" smtClean="0">
                <a:solidFill>
                  <a:srgbClr val="7030A0"/>
                </a:solidFill>
              </a:rPr>
              <a:t>cont.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61498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The fungi that enter the tree trunk </a:t>
            </a:r>
          </a:p>
          <a:p>
            <a:pPr eaLnBrk="1" hangingPunct="1">
              <a:defRPr/>
            </a:pPr>
            <a:r>
              <a:rPr lang="en-US" b="1" dirty="0" smtClean="0"/>
              <a:t>Class</a:t>
            </a:r>
            <a:r>
              <a:rPr lang="en-US" dirty="0" smtClean="0"/>
              <a:t>-    </a:t>
            </a:r>
            <a:r>
              <a:rPr lang="en-US" sz="3300" dirty="0" err="1" smtClean="0"/>
              <a:t>Ascomycetes</a:t>
            </a:r>
            <a:r>
              <a:rPr lang="en-US" sz="3300" dirty="0" smtClean="0"/>
              <a:t>,  </a:t>
            </a:r>
            <a:r>
              <a:rPr lang="en-US" sz="3300" dirty="0" err="1" smtClean="0"/>
              <a:t>Deuteromycetes</a:t>
            </a:r>
            <a:r>
              <a:rPr lang="en-US" sz="3300" dirty="0" smtClean="0">
                <a:solidFill>
                  <a:srgbClr val="00CC00"/>
                </a:solidFill>
              </a:rPr>
              <a:t>,</a:t>
            </a:r>
            <a:r>
              <a:rPr lang="en-US" sz="3300" b="1" dirty="0" smtClean="0">
                <a:solidFill>
                  <a:srgbClr val="00CC00"/>
                </a:solidFill>
              </a:rPr>
              <a:t> 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sz="3300" b="1" dirty="0" smtClean="0"/>
              <a:t>Species</a:t>
            </a:r>
            <a:r>
              <a:rPr lang="en-US" sz="3300" b="1" dirty="0" smtClean="0">
                <a:solidFill>
                  <a:srgbClr val="BC04A6"/>
                </a:solidFill>
              </a:rPr>
              <a:t>- </a:t>
            </a:r>
            <a:r>
              <a:rPr lang="en-US" sz="3300" b="1" i="1" dirty="0" err="1" smtClean="0">
                <a:solidFill>
                  <a:srgbClr val="D60093"/>
                </a:solidFill>
              </a:rPr>
              <a:t>Aspergillus</a:t>
            </a:r>
            <a:r>
              <a:rPr lang="en-US" sz="3300" b="1" i="1" dirty="0" smtClean="0">
                <a:solidFill>
                  <a:srgbClr val="D60093"/>
                </a:solidFill>
              </a:rPr>
              <a:t> sp.</a:t>
            </a:r>
            <a:r>
              <a:rPr lang="en-US" sz="3300" b="1" dirty="0" smtClean="0">
                <a:solidFill>
                  <a:srgbClr val="D60093"/>
                </a:solidFill>
              </a:rPr>
              <a:t>,     </a:t>
            </a:r>
            <a:r>
              <a:rPr lang="en-US" sz="3300" i="1" dirty="0" err="1" smtClean="0"/>
              <a:t>Botryodiplodia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theobromae</a:t>
            </a:r>
            <a:r>
              <a:rPr lang="en-US" sz="3300" i="1" dirty="0" smtClean="0"/>
              <a:t>;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en-US" sz="3300" i="1" dirty="0" smtClean="0"/>
              <a:t>	</a:t>
            </a:r>
            <a:r>
              <a:rPr lang="en-US" sz="3300" i="1" dirty="0" err="1" smtClean="0"/>
              <a:t>Cytospherae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magniferae</a:t>
            </a:r>
            <a:r>
              <a:rPr lang="en-US" sz="3300" i="1" dirty="0" smtClean="0"/>
              <a:t>;</a:t>
            </a:r>
            <a:r>
              <a:rPr lang="en-US" sz="3300" dirty="0" smtClean="0"/>
              <a:t> </a:t>
            </a:r>
            <a:r>
              <a:rPr lang="en-US" sz="3300" i="1" dirty="0" err="1" smtClean="0"/>
              <a:t>Diplodia</a:t>
            </a:r>
            <a:r>
              <a:rPr lang="en-US" sz="3300" dirty="0" smtClean="0"/>
              <a:t>; </a:t>
            </a:r>
            <a:r>
              <a:rPr lang="en-US" sz="3300" i="1" dirty="0" err="1" smtClean="0"/>
              <a:t>Epicoccum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granulatum</a:t>
            </a:r>
            <a:r>
              <a:rPr lang="en-US" sz="3300" dirty="0" smtClean="0"/>
              <a:t>;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en-US" sz="3300" i="1" dirty="0" smtClean="0"/>
              <a:t>	</a:t>
            </a:r>
            <a:r>
              <a:rPr lang="en-US" sz="3300" i="1" dirty="0" err="1" smtClean="0"/>
              <a:t>Phomopsis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aquillariae</a:t>
            </a:r>
            <a:r>
              <a:rPr lang="en-US" sz="3300" i="1" dirty="0" smtClean="0"/>
              <a:t>;</a:t>
            </a:r>
            <a:r>
              <a:rPr lang="en-US" sz="3300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TREECD 1973-99/07);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sz="3300" b="1" dirty="0" smtClean="0"/>
              <a:t>Class </a:t>
            </a:r>
            <a:r>
              <a:rPr lang="en-US" dirty="0" smtClean="0"/>
              <a:t>e.g., </a:t>
            </a:r>
            <a:r>
              <a:rPr lang="en-US" sz="3200" i="1" dirty="0" err="1" smtClean="0"/>
              <a:t>Deuteromycetes</a:t>
            </a:r>
            <a:r>
              <a:rPr lang="en-US" sz="3200" i="1" dirty="0" smtClean="0"/>
              <a:t> 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Ascomycetes</a:t>
            </a:r>
            <a:r>
              <a:rPr lang="en-US" sz="3200" i="1" dirty="0" smtClean="0"/>
              <a:t> , </a:t>
            </a:r>
            <a:r>
              <a:rPr lang="en-US" sz="3200" i="1" dirty="0" err="1" smtClean="0"/>
              <a:t>Basidiomycetes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just" eaLnBrk="1" hangingPunct="1">
              <a:lnSpc>
                <a:spcPct val="170000"/>
              </a:lnSpc>
              <a:defRPr/>
            </a:pPr>
            <a:r>
              <a:rPr lang="en-US" sz="3200" b="1" dirty="0" smtClean="0"/>
              <a:t>Species</a:t>
            </a:r>
            <a:r>
              <a:rPr lang="en-US" sz="3200" i="1" dirty="0" smtClean="0">
                <a:solidFill>
                  <a:schemeClr val="accent6"/>
                </a:solidFill>
              </a:rPr>
              <a:t>- </a:t>
            </a:r>
            <a:r>
              <a:rPr lang="en-US" sz="3200" i="1" dirty="0" err="1" smtClean="0"/>
              <a:t>Phialophora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parasitica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Torula</a:t>
            </a:r>
            <a:r>
              <a:rPr lang="en-US" sz="3200" i="1" dirty="0" smtClean="0"/>
              <a:t> </a:t>
            </a:r>
            <a:r>
              <a:rPr lang="en-US" sz="3200" dirty="0" smtClean="0"/>
              <a:t>sp., </a:t>
            </a:r>
            <a:r>
              <a:rPr lang="en-US" sz="3200" b="1" i="1" dirty="0" err="1" smtClean="0">
                <a:solidFill>
                  <a:srgbClr val="D60093"/>
                </a:solidFill>
              </a:rPr>
              <a:t>Aspergillus</a:t>
            </a:r>
            <a:r>
              <a:rPr lang="en-US" sz="3200" b="1" i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</a:rPr>
              <a:t>sp., </a:t>
            </a:r>
          </a:p>
          <a:p>
            <a:pPr algn="just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en-US" sz="3200" i="1" dirty="0" smtClean="0"/>
              <a:t>	</a:t>
            </a:r>
            <a:r>
              <a:rPr lang="en-US" sz="3200" i="1" dirty="0" err="1" smtClean="0"/>
              <a:t>Penicillium</a:t>
            </a:r>
            <a:r>
              <a:rPr lang="en-US" sz="3200" i="1" dirty="0" smtClean="0"/>
              <a:t> </a:t>
            </a:r>
            <a:r>
              <a:rPr lang="en-US" sz="3200" dirty="0" smtClean="0"/>
              <a:t>sp., </a:t>
            </a:r>
            <a:r>
              <a:rPr lang="en-US" sz="3200" b="1" i="1" dirty="0" err="1" smtClean="0">
                <a:solidFill>
                  <a:srgbClr val="D60093"/>
                </a:solidFill>
              </a:rPr>
              <a:t>Fusarium</a:t>
            </a:r>
            <a:r>
              <a:rPr lang="en-US" sz="3200" b="1" i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</a:rPr>
              <a:t>sp., </a:t>
            </a:r>
            <a:r>
              <a:rPr lang="en-US" sz="3200" i="1" dirty="0" err="1" smtClean="0"/>
              <a:t>Cladosporium</a:t>
            </a:r>
            <a:r>
              <a:rPr lang="en-US" sz="3200" i="1" dirty="0" smtClean="0"/>
              <a:t> </a:t>
            </a:r>
            <a:r>
              <a:rPr lang="en-US" sz="3200" dirty="0" smtClean="0"/>
              <a:t>sp., </a:t>
            </a:r>
            <a:r>
              <a:rPr lang="en-US" sz="3200" i="1" dirty="0" err="1" smtClean="0"/>
              <a:t>Epicoccum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granulatum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Cylimndrocladium</a:t>
            </a:r>
            <a:r>
              <a:rPr lang="en-US" sz="3200" i="1" dirty="0" smtClean="0"/>
              <a:t> sp., </a:t>
            </a:r>
            <a:r>
              <a:rPr lang="en-US" sz="3200" i="1" dirty="0" err="1" smtClean="0"/>
              <a:t>Sphaeropsis</a:t>
            </a:r>
            <a:r>
              <a:rPr lang="en-US" sz="3200" i="1" dirty="0" smtClean="0"/>
              <a:t> </a:t>
            </a:r>
            <a:r>
              <a:rPr lang="en-US" sz="3200" dirty="0" err="1" smtClean="0"/>
              <a:t>sp</a:t>
            </a:r>
            <a:r>
              <a:rPr lang="en-US" sz="3200" dirty="0" smtClean="0"/>
              <a:t>., </a:t>
            </a:r>
            <a:r>
              <a:rPr lang="en-US" sz="3200" i="1" dirty="0" err="1" smtClean="0"/>
              <a:t>Botryodiplodia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theobromae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Trichoderma</a:t>
            </a:r>
            <a:r>
              <a:rPr lang="en-US" sz="3200" i="1" dirty="0" smtClean="0"/>
              <a:t> </a:t>
            </a:r>
            <a:r>
              <a:rPr lang="en-US" sz="3200" dirty="0" smtClean="0"/>
              <a:t>sp., </a:t>
            </a:r>
            <a:r>
              <a:rPr lang="en-US" sz="3200" i="1" dirty="0" err="1" smtClean="0"/>
              <a:t>Phomopsis</a:t>
            </a:r>
            <a:r>
              <a:rPr lang="en-US" sz="3200" i="1" dirty="0" smtClean="0"/>
              <a:t> </a:t>
            </a:r>
            <a:r>
              <a:rPr lang="en-US" sz="3200" dirty="0" smtClean="0"/>
              <a:t>sp., and </a:t>
            </a:r>
            <a:r>
              <a:rPr lang="en-US" sz="3200" i="1" dirty="0" err="1" smtClean="0"/>
              <a:t>Cunninghamella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echinulata</a:t>
            </a:r>
            <a:r>
              <a:rPr lang="en-US" sz="3200" i="1" dirty="0" smtClean="0"/>
              <a:t>,</a:t>
            </a:r>
          </a:p>
          <a:p>
            <a:pPr algn="just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en-US" sz="3200" i="1" dirty="0" smtClean="0"/>
              <a:t>	</a:t>
            </a: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300" b="1" dirty="0" err="1" smtClean="0">
                <a:solidFill>
                  <a:schemeClr val="accent6">
                    <a:lumMod val="75000"/>
                  </a:schemeClr>
                </a:solidFill>
              </a:rPr>
              <a:t>Blanchette</a:t>
            </a: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</a:rPr>
              <a:t>, Robert A. 2005).</a:t>
            </a:r>
          </a:p>
          <a:p>
            <a:pPr algn="just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endParaRPr lang="en-US" sz="3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70DF0-ABE0-47A8-9746-50321D98DD5E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ar pp May, 2013">
  <a:themeElements>
    <a:clrScheme name="206TGp_window_light_s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6TGp_window_light_s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s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s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agar pp May, 2013</Template>
  <TotalTime>1079</TotalTime>
  <Words>1242</Words>
  <Application>Microsoft Office PowerPoint</Application>
  <PresentationFormat>On-screen Show (4:3)</PresentationFormat>
  <Paragraphs>321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agar pp May, 2013</vt:lpstr>
      <vt:lpstr>PowerPoint Presentation</vt:lpstr>
      <vt:lpstr>Contents</vt:lpstr>
      <vt:lpstr>Myanmar</vt:lpstr>
      <vt:lpstr>PowerPoint Presentation</vt:lpstr>
      <vt:lpstr>Introduction</vt:lpstr>
      <vt:lpstr>Introduction cont.</vt:lpstr>
      <vt:lpstr>  Literature Review </vt:lpstr>
      <vt:lpstr>   </vt:lpstr>
      <vt:lpstr>Literature Review cont.  Fungi Infection cont.</vt:lpstr>
      <vt:lpstr>Problem Statement</vt:lpstr>
      <vt:lpstr>Objectives </vt:lpstr>
      <vt:lpstr>Materials and Methods </vt:lpstr>
      <vt:lpstr>PowerPoint Presentation</vt:lpstr>
      <vt:lpstr>Materials and Method cont.</vt:lpstr>
      <vt:lpstr>Identification </vt:lpstr>
      <vt:lpstr>  Results  </vt:lpstr>
      <vt:lpstr>  Results cont. Symptom  </vt:lpstr>
      <vt:lpstr>Table 1. Fungi from infected agar wood of Myeik   </vt:lpstr>
      <vt:lpstr>PowerPoint Presentation</vt:lpstr>
      <vt:lpstr>Table 2. Fungi from infected agar wood of Myitkyina and wood from Tant Yunn</vt:lpstr>
      <vt:lpstr>Curvularia  sp. Myeik</vt:lpstr>
      <vt:lpstr>Fusarium sp. (Myeik)</vt:lpstr>
      <vt:lpstr>Leptosphaeria sp. (Myeik)</vt:lpstr>
      <vt:lpstr>Fungus Alternaria sp. Myeik &amp; Boakpyin</vt:lpstr>
      <vt:lpstr>Aspergillus sp. Boakpyin </vt:lpstr>
      <vt:lpstr>Fusarium sp  Boakpyin</vt:lpstr>
      <vt:lpstr>  Injected fungi Ascosphaera apis (Myeik)     </vt:lpstr>
      <vt:lpstr>            Aspergillus sp.     Myitkyina   </vt:lpstr>
      <vt:lpstr>    </vt:lpstr>
      <vt:lpstr>    </vt:lpstr>
      <vt:lpstr>Discussions &amp; Conclusions</vt:lpstr>
      <vt:lpstr>    </vt:lpstr>
      <vt:lpstr> Discussions &amp; Conclusions</vt:lpstr>
      <vt:lpstr>   Recommendations  </vt:lpstr>
      <vt:lpstr>Ironing &amp; Injection in Myitkyina </vt:lpstr>
      <vt:lpstr>Marking for drilling on the agar tree in Myeik </vt:lpstr>
      <vt:lpstr>Injection 1 &amp; 2 in Myeik </vt:lpstr>
      <vt:lpstr>Open the drilled hole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AOD 270</dc:creator>
  <cp:lastModifiedBy>Windows User</cp:lastModifiedBy>
  <cp:revision>119</cp:revision>
  <dcterms:created xsi:type="dcterms:W3CDTF">2013-06-01T04:59:24Z</dcterms:created>
  <dcterms:modified xsi:type="dcterms:W3CDTF">2016-03-03T14:07:46Z</dcterms:modified>
</cp:coreProperties>
</file>